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4" r:id="rId36"/>
    <p:sldId id="295" r:id="rId37"/>
    <p:sldId id="296" r:id="rId38"/>
    <p:sldId id="292" r:id="rId39"/>
    <p:sldId id="290" r:id="rId40"/>
    <p:sldId id="291" r:id="rId41"/>
    <p:sldId id="293" r:id="rId42"/>
    <p:sldId id="28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-96" y="-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4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5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8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2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7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3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2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1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0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93AB-9589-4BC3-BAB1-8CE8A63B943B}" type="datetimeFigureOut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78716-E14F-475C-A929-CF5FA5A6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8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de.library.arizona.edu/gots-sample/tutorial/wikipedia-demo" TargetMode="External"/><Relationship Id="rId3" Type="http://schemas.openxmlformats.org/officeDocument/2006/relationships/hyperlink" Target="http://www.library.arizona.edu/applications/quickHelp/tutorial/searching-the-ua-library-catalo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de.library.arizona.edu/gots/" TargetMode="External"/><Relationship Id="rId3" Type="http://schemas.openxmlformats.org/officeDocument/2006/relationships/hyperlink" Target="https://github.com/ualibraries/Guide-on-the-Side/blob/master/README.md%23abou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library.arizona.edu/gots/style-guide" TargetMode="External"/><Relationship Id="rId4" Type="http://schemas.openxmlformats.org/officeDocument/2006/relationships/hyperlink" Target="http://book.cakephp.org/2.0/en/views/them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de.library.arizona.edu/gots/creator-guid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/guide_on_the_side/admin" TargetMode="Externa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Guide on the Side</a:t>
            </a:r>
            <a:br>
              <a:rPr lang="en-US" dirty="0" smtClean="0"/>
            </a:br>
            <a:r>
              <a:rPr lang="en-US" dirty="0" smtClean="0"/>
              <a:t>Version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Tony Mei</a:t>
            </a:r>
          </a:p>
          <a:p>
            <a:r>
              <a:rPr lang="en-US" dirty="0" smtClean="0"/>
              <a:t>Student Developer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5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241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Adding new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708" t="21615" r="14167" b="10157"/>
          <a:stretch/>
        </p:blipFill>
        <p:spPr>
          <a:xfrm>
            <a:off x="3162300" y="203200"/>
            <a:ext cx="8915400" cy="66548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38200" y="2603500"/>
            <a:ext cx="13081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insert to Page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2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38" t="17839" r="9895" b="12499"/>
          <a:stretch/>
        </p:blipFill>
        <p:spPr>
          <a:xfrm>
            <a:off x="0" y="0"/>
            <a:ext cx="10566400" cy="67945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364056">
            <a:off x="136593" y="2908303"/>
            <a:ext cx="2352423" cy="1807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Break will be added.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81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124" t="17969" r="14167" b="14453"/>
          <a:stretch/>
        </p:blipFill>
        <p:spPr>
          <a:xfrm>
            <a:off x="3327400" y="0"/>
            <a:ext cx="8864600" cy="6591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01700" y="1492250"/>
            <a:ext cx="1866900" cy="180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type in text after Page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6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839" r="58230" b="32162"/>
          <a:stretch/>
        </p:blipFill>
        <p:spPr>
          <a:xfrm>
            <a:off x="228600" y="927100"/>
            <a:ext cx="50927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4" t="17318" r="52292" b="39973"/>
          <a:stretch/>
        </p:blipFill>
        <p:spPr>
          <a:xfrm>
            <a:off x="6070600" y="1638300"/>
            <a:ext cx="5803900" cy="41656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070600" y="304800"/>
            <a:ext cx="2901950" cy="92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Once you click on the arrows, it will switch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0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489200" cy="1325563"/>
          </a:xfrm>
        </p:spPr>
        <p:txBody>
          <a:bodyPr/>
          <a:lstStyle/>
          <a:p>
            <a:r>
              <a:rPr lang="en-US" dirty="0" smtClean="0"/>
              <a:t>Adding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3241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order to be interactive, the guide needs to ask questions for the user to answer. </a:t>
            </a:r>
          </a:p>
          <a:p>
            <a:r>
              <a:rPr lang="en-US" dirty="0" smtClean="0"/>
              <a:t>Click on the button with the question mark.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124" t="17969" r="14167" b="14453"/>
          <a:stretch/>
        </p:blipFill>
        <p:spPr>
          <a:xfrm>
            <a:off x="3327400" y="88900"/>
            <a:ext cx="8864600" cy="6591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806700" y="5930900"/>
            <a:ext cx="3048000" cy="57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01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062" t="24739" r="15209" b="6251"/>
          <a:stretch/>
        </p:blipFill>
        <p:spPr>
          <a:xfrm>
            <a:off x="1828800" y="127000"/>
            <a:ext cx="8623300" cy="6731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14300" y="825500"/>
            <a:ext cx="3898900" cy="132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Question will be in the format of a multiple choice. Type question here.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266700" y="4572000"/>
            <a:ext cx="2311400" cy="10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Plus button adds more choices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013200" y="5092700"/>
            <a:ext cx="17780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insert once you are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5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65500" cy="1325563"/>
          </a:xfrm>
        </p:spPr>
        <p:txBody>
          <a:bodyPr/>
          <a:lstStyle/>
          <a:p>
            <a:r>
              <a:rPr lang="en-US" dirty="0" smtClean="0"/>
              <a:t>Question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875" t="23307" r="15417" b="6120"/>
          <a:stretch/>
        </p:blipFill>
        <p:spPr>
          <a:xfrm>
            <a:off x="3937000" y="0"/>
            <a:ext cx="82550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44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729" t="17708" r="14584" b="26433"/>
          <a:stretch/>
        </p:blipFill>
        <p:spPr>
          <a:xfrm>
            <a:off x="1917700" y="279400"/>
            <a:ext cx="84963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1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17578" r="44793" b="32683"/>
          <a:stretch/>
        </p:blipFill>
        <p:spPr>
          <a:xfrm>
            <a:off x="228600" y="889000"/>
            <a:ext cx="6731000" cy="485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57" t="24609" r="38231" b="33203"/>
          <a:stretch/>
        </p:blipFill>
        <p:spPr>
          <a:xfrm>
            <a:off x="4635500" y="2501900"/>
            <a:ext cx="7353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0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327025"/>
            <a:ext cx="2857500" cy="1325563"/>
          </a:xfrm>
        </p:spPr>
        <p:txBody>
          <a:bodyPr/>
          <a:lstStyle/>
          <a:p>
            <a:r>
              <a:rPr lang="en-US" dirty="0" smtClean="0"/>
              <a:t>Adding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825625"/>
            <a:ext cx="2679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Guide needs to have definitions in case user doesn’t know certain words, people, etc. </a:t>
            </a:r>
          </a:p>
          <a:p>
            <a:r>
              <a:rPr lang="en-US" dirty="0" smtClean="0"/>
              <a:t>Click here to add definitions.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208" t="27083" r="16979" b="13672"/>
          <a:stretch/>
        </p:blipFill>
        <p:spPr>
          <a:xfrm>
            <a:off x="3289300" y="327025"/>
            <a:ext cx="8267700" cy="577850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0800000">
            <a:off x="5702300" y="5795963"/>
            <a:ext cx="3556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89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49225"/>
            <a:ext cx="10515600" cy="1325563"/>
          </a:xfrm>
        </p:spPr>
        <p:txBody>
          <a:bodyPr/>
          <a:lstStyle/>
          <a:p>
            <a:pPr algn="ctr"/>
            <a:r>
              <a:rPr lang="en-US" u="sng" dirty="0" smtClean="0"/>
              <a:t>Table of Contents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690688"/>
            <a:ext cx="11582400" cy="495141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smtClean="0"/>
              <a:t>Introduction…………………………………………………………………………………………Slide 3</a:t>
            </a:r>
          </a:p>
          <a:p>
            <a:pPr marL="0" indent="0" algn="ctr">
              <a:buNone/>
            </a:pPr>
            <a:r>
              <a:rPr lang="en-US" sz="2000" dirty="0" smtClean="0"/>
              <a:t>How to install……………………………………………………………………………….........Slide 4</a:t>
            </a:r>
          </a:p>
          <a:p>
            <a:pPr marL="0" indent="0" algn="ctr">
              <a:buNone/>
            </a:pPr>
            <a:r>
              <a:rPr lang="en-US" sz="2000" dirty="0" smtClean="0"/>
              <a:t>How to create a tutorial………………………………………………………………….…Slide 5-6</a:t>
            </a:r>
          </a:p>
          <a:p>
            <a:pPr marL="0" indent="0" algn="ctr">
              <a:buNone/>
            </a:pPr>
            <a:r>
              <a:rPr lang="en-US" sz="2000" dirty="0" smtClean="0"/>
              <a:t>Adding text……………………………………………………………………………………....Slide 7-8</a:t>
            </a:r>
          </a:p>
          <a:p>
            <a:pPr marL="0" indent="0" algn="ctr">
              <a:buNone/>
            </a:pPr>
            <a:r>
              <a:rPr lang="en-US" sz="2000" dirty="0" smtClean="0"/>
              <a:t>Adding new page…………………………………………………………………………..Slide 10-13</a:t>
            </a:r>
          </a:p>
          <a:p>
            <a:pPr marL="0" indent="0" algn="ctr">
              <a:buNone/>
            </a:pPr>
            <a:r>
              <a:rPr lang="en-US" sz="2000" dirty="0" smtClean="0"/>
              <a:t>Adding Questions………………………………………………………………………….Slide 14-18</a:t>
            </a:r>
          </a:p>
          <a:p>
            <a:pPr marL="0" indent="0" algn="ctr">
              <a:buNone/>
            </a:pPr>
            <a:r>
              <a:rPr lang="en-US" sz="2000" dirty="0" smtClean="0"/>
              <a:t>Adding Definitions…………………………………………………………………………Slide 19-21</a:t>
            </a:r>
          </a:p>
          <a:p>
            <a:pPr marL="0" indent="0" algn="ctr">
              <a:buNone/>
            </a:pPr>
            <a:r>
              <a:rPr lang="en-US" sz="2000" dirty="0" smtClean="0"/>
              <a:t>Adding URL Link…………………………………………………………………….........Slide 22-25</a:t>
            </a:r>
          </a:p>
          <a:p>
            <a:pPr marL="0" indent="0" algn="ctr">
              <a:buNone/>
            </a:pPr>
            <a:r>
              <a:rPr lang="en-US" sz="2000" dirty="0" smtClean="0"/>
              <a:t>Adding Pictures…………………………………………………………………………….Slide 26-27</a:t>
            </a:r>
          </a:p>
          <a:p>
            <a:pPr marL="0" indent="0" algn="ctr">
              <a:buNone/>
            </a:pPr>
            <a:r>
              <a:rPr lang="en-US" sz="2000" dirty="0" smtClean="0"/>
              <a:t>Adding Free Response Boxes……………………………………………………….. Slide 28-30</a:t>
            </a:r>
          </a:p>
          <a:p>
            <a:pPr marL="0" indent="0" algn="ctr">
              <a:buNone/>
            </a:pPr>
            <a:r>
              <a:rPr lang="en-US" sz="2000" dirty="0" smtClean="0"/>
              <a:t>Adding a Quiz………………………………………………………………………………. Slide 31-35</a:t>
            </a:r>
          </a:p>
          <a:p>
            <a:pPr marL="0" indent="0" algn="ctr">
              <a:buNone/>
            </a:pPr>
            <a:r>
              <a:rPr lang="en-US" sz="2000" dirty="0" smtClean="0"/>
              <a:t>Adding Chapter Headings……………………………………………………………..Slide 35-37</a:t>
            </a:r>
          </a:p>
          <a:p>
            <a:pPr marL="0" indent="0" algn="ctr">
              <a:buNone/>
            </a:pPr>
            <a:r>
              <a:rPr lang="en-US" sz="2000" dirty="0" smtClean="0"/>
              <a:t>More settings………………………………………………………………………………..Slide 38-41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3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08475"/>
          </a:xfrm>
        </p:spPr>
        <p:txBody>
          <a:bodyPr/>
          <a:lstStyle/>
          <a:p>
            <a:r>
              <a:rPr lang="en-US" dirty="0" smtClean="0"/>
              <a:t>Say the user wants to find more about John P. </a:t>
            </a:r>
            <a:r>
              <a:rPr lang="en-US" dirty="0" err="1" smtClean="0"/>
              <a:t>Raynor</a:t>
            </a:r>
            <a:r>
              <a:rPr lang="en-US" dirty="0" smtClean="0"/>
              <a:t>. I used the name as the Link Text. </a:t>
            </a:r>
          </a:p>
          <a:p>
            <a:r>
              <a:rPr lang="en-US" dirty="0" smtClean="0"/>
              <a:t>Then I provided definitions/description about the person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645" t="35027" r="27396" b="14453"/>
          <a:stretch/>
        </p:blipFill>
        <p:spPr>
          <a:xfrm>
            <a:off x="6210300" y="1027906"/>
            <a:ext cx="53594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09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448" r="34583" b="19662"/>
          <a:stretch/>
        </p:blipFill>
        <p:spPr>
          <a:xfrm>
            <a:off x="3416300" y="228600"/>
            <a:ext cx="7975600" cy="61341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14300" y="2705100"/>
            <a:ext cx="3390900" cy="158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John P. </a:t>
            </a:r>
            <a:r>
              <a:rPr lang="en-US" dirty="0" err="1" smtClean="0"/>
              <a:t>Raynor</a:t>
            </a:r>
            <a:r>
              <a:rPr lang="en-US" dirty="0" smtClean="0"/>
              <a:t> is clicked, it will show the definition I made.</a:t>
            </a:r>
            <a:endParaRPr lang="en-US" dirty="0"/>
          </a:p>
        </p:txBody>
      </p:sp>
      <p:sp>
        <p:nvSpPr>
          <p:cNvPr id="6" name="Explosion 1 5"/>
          <p:cNvSpPr/>
          <p:nvPr/>
        </p:nvSpPr>
        <p:spPr>
          <a:xfrm>
            <a:off x="5778500" y="3263900"/>
            <a:ext cx="6197600" cy="307975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WHAT HAPPENS IF THE USER WANTS TO FIND OUT MORE ABOUT THE  PERSON? WE CAN LINK THE USER!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24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365124"/>
            <a:ext cx="2349500" cy="1325563"/>
          </a:xfrm>
        </p:spPr>
        <p:txBody>
          <a:bodyPr/>
          <a:lstStyle/>
          <a:p>
            <a:r>
              <a:rPr lang="en-US" dirty="0" smtClean="0"/>
              <a:t>Adding URL Links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522" t="35937" r="15937" b="7422"/>
          <a:stretch/>
        </p:blipFill>
        <p:spPr>
          <a:xfrm>
            <a:off x="3429000" y="888206"/>
            <a:ext cx="8356600" cy="55245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289050" y="2628900"/>
            <a:ext cx="1911350" cy="271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can click on John P. </a:t>
            </a:r>
            <a:r>
              <a:rPr lang="en-US" dirty="0" err="1" smtClean="0"/>
              <a:t>Raynor</a:t>
            </a:r>
            <a:r>
              <a:rPr lang="en-US" dirty="0" smtClean="0"/>
              <a:t> or you highlight any text and click this button.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00400" y="3987800"/>
            <a:ext cx="2197100" cy="1790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45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33" t="18099" r="13854" b="15235"/>
          <a:stretch/>
        </p:blipFill>
        <p:spPr>
          <a:xfrm>
            <a:off x="1600200" y="139700"/>
            <a:ext cx="8877300" cy="65024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88900" y="2527300"/>
            <a:ext cx="4673600" cy="298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Here you can specify the URL link that will open when the user clicks on John P </a:t>
            </a:r>
            <a:r>
              <a:rPr lang="en-US" dirty="0" err="1" smtClean="0"/>
              <a:t>Raynor</a:t>
            </a:r>
            <a:r>
              <a:rPr lang="en-US" dirty="0" smtClean="0"/>
              <a:t> or any text. You can also specify the target whether the URL page opens in a new window or same or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32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8" t="24218" r="48957" b="29428"/>
          <a:stretch/>
        </p:blipFill>
        <p:spPr>
          <a:xfrm>
            <a:off x="406400" y="838200"/>
            <a:ext cx="6172200" cy="452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" t="17448" r="44271" b="27474"/>
          <a:stretch/>
        </p:blipFill>
        <p:spPr>
          <a:xfrm>
            <a:off x="5003800" y="1282700"/>
            <a:ext cx="6794500" cy="53721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4950" y="4749800"/>
            <a:ext cx="4425950" cy="1714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Once you click on John P. </a:t>
            </a:r>
            <a:r>
              <a:rPr lang="en-US" dirty="0" err="1" smtClean="0"/>
              <a:t>Raynor</a:t>
            </a:r>
            <a:r>
              <a:rPr lang="en-US" dirty="0" smtClean="0"/>
              <a:t>, it will show the page of the URL you provided. Note that you can set to where you can have the page loaded in a new window or same window or others.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75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54" t="27994" r="15728" b="26431"/>
          <a:stretch/>
        </p:blipFill>
        <p:spPr>
          <a:xfrm>
            <a:off x="368300" y="139700"/>
            <a:ext cx="7061200" cy="444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7708" r="38438" b="36849"/>
          <a:stretch/>
        </p:blipFill>
        <p:spPr>
          <a:xfrm>
            <a:off x="4368800" y="1212850"/>
            <a:ext cx="7505700" cy="44323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90600" y="4584700"/>
            <a:ext cx="2908300" cy="161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what happens when my target is set Site (right) frame. I personally think this is the best option.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3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369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Adding pictures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4384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Text can be boring. For the guide to be interesting, you need pictures.</a:t>
            </a:r>
          </a:p>
          <a:p>
            <a:r>
              <a:rPr lang="en-US" dirty="0" smtClean="0"/>
              <a:t>Click here to add them.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625" t="23307" r="16250" b="17188"/>
          <a:stretch/>
        </p:blipFill>
        <p:spPr>
          <a:xfrm>
            <a:off x="3276600" y="546100"/>
            <a:ext cx="8305800" cy="5803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149600" y="5181600"/>
            <a:ext cx="3327400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41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708" t="33983" r="23437" b="14715"/>
          <a:stretch/>
        </p:blipFill>
        <p:spPr>
          <a:xfrm>
            <a:off x="4457700" y="927100"/>
            <a:ext cx="6565900" cy="5003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54100" y="2051050"/>
            <a:ext cx="2895600" cy="2755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Here you can upload and set an Image URL. There’s many options dealing with Appearances. I’ll leave that for you to try.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7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Free Response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971800" cy="4351338"/>
          </a:xfrm>
        </p:spPr>
        <p:txBody>
          <a:bodyPr/>
          <a:lstStyle/>
          <a:p>
            <a:r>
              <a:rPr lang="en-US" dirty="0" smtClean="0"/>
              <a:t>Can be used to ask deep questions for the user</a:t>
            </a:r>
          </a:p>
          <a:p>
            <a:r>
              <a:rPr lang="en-US" dirty="0" smtClean="0"/>
              <a:t>Users are able to provide feedback</a:t>
            </a:r>
          </a:p>
          <a:p>
            <a:r>
              <a:rPr lang="en-US" dirty="0" smtClean="0"/>
              <a:t>Click here to add a Free Response 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208" t="30599" r="17396" b="17577"/>
          <a:stretch/>
        </p:blipFill>
        <p:spPr>
          <a:xfrm>
            <a:off x="3810000" y="1473994"/>
            <a:ext cx="8216900" cy="5054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92400" y="5499100"/>
            <a:ext cx="3835400" cy="67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own Arrow 6"/>
          <p:cNvSpPr/>
          <p:nvPr/>
        </p:nvSpPr>
        <p:spPr>
          <a:xfrm rot="10800000">
            <a:off x="6527800" y="6248002"/>
            <a:ext cx="152400" cy="432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70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208" t="29427" r="16041" b="17838"/>
          <a:stretch/>
        </p:blipFill>
        <p:spPr>
          <a:xfrm>
            <a:off x="3594100" y="609600"/>
            <a:ext cx="8382000" cy="5143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81100" y="1498600"/>
            <a:ext cx="1968500" cy="2755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Here you can select various options. I recommend choosing the option with multiple lines for input.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9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Guide on the Side?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interactive tutorials </a:t>
            </a:r>
          </a:p>
          <a:p>
            <a:r>
              <a:rPr lang="en-US" dirty="0" smtClean="0"/>
              <a:t>Can help users navigate the webpage</a:t>
            </a:r>
          </a:p>
          <a:p>
            <a:r>
              <a:rPr lang="en-US" dirty="0" smtClean="0"/>
              <a:t>Ability to ask the user questions to enhance understanding</a:t>
            </a:r>
          </a:p>
          <a:p>
            <a:r>
              <a:rPr lang="en-US" dirty="0" smtClean="0"/>
              <a:t>Demo: </a:t>
            </a:r>
            <a:r>
              <a:rPr lang="en-US" dirty="0" smtClean="0">
                <a:hlinkClick r:id="rId2"/>
              </a:rPr>
              <a:t>http://code.library.arizona.edu/gots-sample/tutorial/wikipedia-demo</a:t>
            </a:r>
            <a:endParaRPr lang="en-US" dirty="0" smtClean="0"/>
          </a:p>
          <a:p>
            <a:r>
              <a:rPr lang="en-US" dirty="0" smtClean="0"/>
              <a:t>Another Demo: </a:t>
            </a:r>
            <a:r>
              <a:rPr lang="en-US" dirty="0" smtClean="0">
                <a:hlinkClick r:id="rId3"/>
              </a:rPr>
              <a:t>http://www.library.arizona.edu/applications/quickHelp/tutorial/searching-the-ua-library-catalog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67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771" t="34246" r="16250" b="19270"/>
          <a:stretch/>
        </p:blipFill>
        <p:spPr>
          <a:xfrm>
            <a:off x="-1" y="0"/>
            <a:ext cx="7479873" cy="415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729" t="17707" r="40521" b="34636"/>
          <a:stretch/>
        </p:blipFill>
        <p:spPr>
          <a:xfrm>
            <a:off x="4851400" y="2209800"/>
            <a:ext cx="7340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2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49600" cy="4351338"/>
          </a:xfrm>
        </p:spPr>
        <p:txBody>
          <a:bodyPr/>
          <a:lstStyle/>
          <a:p>
            <a:r>
              <a:rPr lang="en-US" dirty="0" smtClean="0"/>
              <a:t>Quiz can be used to test the knowledge of the user</a:t>
            </a:r>
          </a:p>
          <a:p>
            <a:r>
              <a:rPr lang="en-US" dirty="0" smtClean="0"/>
              <a:t>Can assign a grade</a:t>
            </a:r>
          </a:p>
          <a:p>
            <a:r>
              <a:rPr lang="en-US" dirty="0" smtClean="0"/>
              <a:t>Click here to add a quiz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042" t="25000" r="16666" b="18098"/>
          <a:stretch/>
        </p:blipFill>
        <p:spPr>
          <a:xfrm>
            <a:off x="3987800" y="1308100"/>
            <a:ext cx="8204200" cy="5549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057400" y="4533900"/>
            <a:ext cx="7772400" cy="2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709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646" t="17579" r="13958" b="32552"/>
          <a:stretch/>
        </p:blipFill>
        <p:spPr>
          <a:xfrm>
            <a:off x="3365500" y="723900"/>
            <a:ext cx="8826500" cy="48641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60400" y="1504950"/>
            <a:ext cx="2044700" cy="330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 will show the same editor where you can add questions and text and more.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78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479" t="23698" r="14271" b="15234"/>
          <a:stretch/>
        </p:blipFill>
        <p:spPr>
          <a:xfrm>
            <a:off x="2997200" y="419100"/>
            <a:ext cx="8686800" cy="595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0" y="1355724"/>
            <a:ext cx="1943100" cy="311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Here I added several questions. Be sure to click save and the Quiz will appear towards the end on the guide.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68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270" r="48437" b="29948"/>
          <a:stretch/>
        </p:blipFill>
        <p:spPr>
          <a:xfrm>
            <a:off x="0" y="101600"/>
            <a:ext cx="6286500" cy="495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209" t="17317" r="71042" b="29948"/>
          <a:stretch/>
        </p:blipFill>
        <p:spPr>
          <a:xfrm>
            <a:off x="8496300" y="1371600"/>
            <a:ext cx="3556000" cy="51435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553200" y="1079500"/>
            <a:ext cx="1739900" cy="3505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 the last page of the guide is where users can enter their information and retrieved their results.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1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Chapter Headings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7700" cy="4351338"/>
          </a:xfrm>
        </p:spPr>
        <p:txBody>
          <a:bodyPr/>
          <a:lstStyle/>
          <a:p>
            <a:r>
              <a:rPr lang="en-US" dirty="0" smtClean="0"/>
              <a:t>If you really want to be fancy and organize your pages, you can add Chapter </a:t>
            </a:r>
            <a:r>
              <a:rPr lang="en-US" dirty="0"/>
              <a:t>H</a:t>
            </a:r>
            <a:r>
              <a:rPr lang="en-US" dirty="0" smtClean="0"/>
              <a:t>eadings </a:t>
            </a:r>
          </a:p>
          <a:p>
            <a:r>
              <a:rPr lang="en-US" dirty="0" smtClean="0"/>
              <a:t>Click a spot where you wan to add a Chapter Heading and click this button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687" t="29687" r="45521" b="17969"/>
          <a:stretch/>
        </p:blipFill>
        <p:spPr>
          <a:xfrm>
            <a:off x="6261100" y="1448594"/>
            <a:ext cx="4851400" cy="5105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394200" y="4940300"/>
            <a:ext cx="4000500" cy="1236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85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397000" y="1676400"/>
            <a:ext cx="1841500" cy="255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Chapter Heading and Put in a title.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29" t="40103" r="25104" b="18360"/>
          <a:stretch/>
        </p:blipFill>
        <p:spPr>
          <a:xfrm>
            <a:off x="4102100" y="1244600"/>
            <a:ext cx="7213600" cy="4051300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 rot="4450733">
            <a:off x="6775430" y="3457655"/>
            <a:ext cx="1821571" cy="135466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Typo, but you get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38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" t="17708" r="40104" b="36718"/>
          <a:stretch/>
        </p:blipFill>
        <p:spPr>
          <a:xfrm>
            <a:off x="2114550" y="190500"/>
            <a:ext cx="7277100" cy="4445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5250" y="190500"/>
            <a:ext cx="1930400" cy="3949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 shows the Chapter Heading at top as well as the page numbers. It’s good for organization. Be sure to add multiple Chapter Headings.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728" t="32031" r="20209" b="33986"/>
          <a:stretch/>
        </p:blipFill>
        <p:spPr>
          <a:xfrm>
            <a:off x="4241800" y="3543300"/>
            <a:ext cx="7810500" cy="33147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172700" y="1384300"/>
            <a:ext cx="1562100" cy="2311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you don’t see it, you need to enable Show Chapter Progress in Edit Tutorial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20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59900" cy="5413375"/>
          </a:xfrm>
        </p:spPr>
        <p:txBody>
          <a:bodyPr>
            <a:noAutofit/>
          </a:bodyPr>
          <a:lstStyle/>
          <a:p>
            <a:r>
              <a:rPr lang="en-US" sz="9600" dirty="0" smtClean="0"/>
              <a:t>Other Settings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583882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 on the Side as Popup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35300" cy="4351338"/>
          </a:xfrm>
        </p:spPr>
        <p:txBody>
          <a:bodyPr/>
          <a:lstStyle/>
          <a:p>
            <a:r>
              <a:rPr lang="en-US" dirty="0" smtClean="0"/>
              <a:t>Guide on the side can be open as a popup instead of being on the side of a webpage. </a:t>
            </a:r>
          </a:p>
          <a:p>
            <a:r>
              <a:rPr lang="en-US" dirty="0" smtClean="0"/>
              <a:t>Click 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000" t="29687" r="16771" b="17969"/>
          <a:stretch/>
        </p:blipFill>
        <p:spPr>
          <a:xfrm>
            <a:off x="3873500" y="1448594"/>
            <a:ext cx="8318500" cy="5105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819400" y="2730500"/>
            <a:ext cx="702310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4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install Guide on the Side?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If you already deployed Guide on the Side on AWS, ignore the rest of slide.</a:t>
            </a:r>
          </a:p>
          <a:p>
            <a:r>
              <a:rPr lang="en-US" dirty="0" smtClean="0"/>
              <a:t>Download here: </a:t>
            </a:r>
            <a:r>
              <a:rPr lang="en-US" dirty="0" smtClean="0">
                <a:hlinkClick r:id="rId2"/>
              </a:rPr>
              <a:t>http://code.library.arizona.edu/gots/</a:t>
            </a:r>
            <a:endParaRPr lang="en-US" dirty="0" smtClean="0"/>
          </a:p>
          <a:p>
            <a:r>
              <a:rPr lang="en-US" dirty="0" smtClean="0"/>
              <a:t>We tested on Ubuntu running on Oracle VM Virtual Machine so you can download and set up those too</a:t>
            </a:r>
          </a:p>
          <a:p>
            <a:r>
              <a:rPr lang="en-US" dirty="0" smtClean="0"/>
              <a:t>Follow this tutorial: </a:t>
            </a:r>
            <a:r>
              <a:rPr lang="en-US" dirty="0" smtClean="0">
                <a:hlinkClick r:id="rId3"/>
              </a:rPr>
              <a:t>https://github.com/ualibraries/Guide-on-the-Side/blob/master/README.md#about</a:t>
            </a:r>
            <a:endParaRPr lang="en-US" dirty="0" smtClean="0"/>
          </a:p>
          <a:p>
            <a:r>
              <a:rPr lang="en-US" dirty="0" smtClean="0"/>
              <a:t>What we did differently was that we skipped steps 5 and 6</a:t>
            </a:r>
          </a:p>
          <a:p>
            <a:r>
              <a:rPr lang="en-US" dirty="0" smtClean="0"/>
              <a:t>For step 7, we encountered an error that states something along the lines of “My SQL is missing or could not be created”. We manually installed php5-mysql package</a:t>
            </a:r>
          </a:p>
          <a:p>
            <a:r>
              <a:rPr lang="en-US" dirty="0" smtClean="0"/>
              <a:t>Always use </a:t>
            </a:r>
            <a:r>
              <a:rPr lang="en-US" dirty="0" err="1" smtClean="0"/>
              <a:t>sudo</a:t>
            </a:r>
            <a:r>
              <a:rPr lang="en-US" dirty="0" smtClean="0"/>
              <a:t> before any command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5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000" t="31382" r="33020" b="22915"/>
          <a:stretch/>
        </p:blipFill>
        <p:spPr>
          <a:xfrm>
            <a:off x="0" y="393700"/>
            <a:ext cx="6337300" cy="44577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63700" y="5245100"/>
            <a:ext cx="2667000" cy="977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 down so you can see Popup mode and have it checked.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162" r="48750" b="43099"/>
          <a:stretch/>
        </p:blipFill>
        <p:spPr>
          <a:xfrm>
            <a:off x="5765800" y="196850"/>
            <a:ext cx="6248400" cy="48514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366000" y="5245100"/>
            <a:ext cx="1524000" cy="130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Guide on the Side will load as a Popup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61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feedback link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938" t="32161" r="19270" b="31120"/>
          <a:stretch/>
        </p:blipFill>
        <p:spPr>
          <a:xfrm>
            <a:off x="152400" y="1563688"/>
            <a:ext cx="78994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05" t="17578" r="71042" b="29559"/>
          <a:stretch/>
        </p:blipFill>
        <p:spPr>
          <a:xfrm>
            <a:off x="6965950" y="1384300"/>
            <a:ext cx="3543300" cy="5156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692400" y="5511800"/>
            <a:ext cx="236220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a place for user feedback at the end on the guide.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43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more links for more tutorials: </a:t>
            </a:r>
            <a:r>
              <a:rPr lang="en-US" dirty="0" smtClean="0">
                <a:hlinkClick r:id="rId2"/>
              </a:rPr>
              <a:t>http://code.library.arizona.edu/gots/creator-guide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http://code.library.arizona.edu/gots/style-guide</a:t>
            </a:r>
            <a:endParaRPr lang="en-US" dirty="0" smtClean="0"/>
          </a:p>
          <a:p>
            <a:r>
              <a:rPr lang="en-US" dirty="0" smtClean="0"/>
              <a:t>Advanced tutorial </a:t>
            </a:r>
            <a:r>
              <a:rPr lang="en-US" dirty="0"/>
              <a:t>on Themes: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book.cakephp.org/2.0/en/views/themes.html</a:t>
            </a:r>
            <a:endParaRPr lang="en-US" dirty="0" smtClean="0"/>
          </a:p>
          <a:p>
            <a:r>
              <a:rPr lang="en-US" dirty="0" smtClean="0"/>
              <a:t>But the best way to learn is to do it and explore!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43085" cy="1325563"/>
          </a:xfrm>
        </p:spPr>
        <p:txBody>
          <a:bodyPr/>
          <a:lstStyle/>
          <a:p>
            <a:pPr algn="ctr"/>
            <a:r>
              <a:rPr lang="en-US" dirty="0" smtClean="0"/>
              <a:t>How to create a </a:t>
            </a:r>
            <a:br>
              <a:rPr lang="en-US" dirty="0" smtClean="0"/>
            </a:br>
            <a:r>
              <a:rPr lang="en-US" dirty="0" smtClean="0"/>
              <a:t>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308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Once you have everything set up, go to </a:t>
            </a:r>
            <a:r>
              <a:rPr lang="en-US" dirty="0" smtClean="0">
                <a:hlinkClick r:id="rId2"/>
              </a:rPr>
              <a:t>http://localhost/guide_on_the_side/admin</a:t>
            </a:r>
            <a:r>
              <a:rPr lang="en-US" dirty="0" smtClean="0"/>
              <a:t> or if you deployed on Amazon Web Services, </a:t>
            </a:r>
            <a:r>
              <a:rPr lang="en-US" dirty="0" err="1" smtClean="0"/>
              <a:t>PublicDNS</a:t>
            </a:r>
            <a:r>
              <a:rPr lang="en-US" dirty="0" smtClean="0"/>
              <a:t>/admin</a:t>
            </a:r>
          </a:p>
          <a:p>
            <a:r>
              <a:rPr lang="en-US" dirty="0" smtClean="0"/>
              <a:t>Once in, click on Create a tutorial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594443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26533"/>
            <a:ext cx="3886200" cy="55504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will be greeted with many options. Some are self explanatory. Not all fields are required. </a:t>
            </a:r>
          </a:p>
          <a:p>
            <a:r>
              <a:rPr lang="en-US" dirty="0" smtClean="0"/>
              <a:t>Here, I set up my tutorial. </a:t>
            </a:r>
          </a:p>
          <a:p>
            <a:r>
              <a:rPr lang="en-US" dirty="0" smtClean="0"/>
              <a:t>Please consider starting location which is </a:t>
            </a:r>
            <a:r>
              <a:rPr lang="en-US" dirty="0"/>
              <a:t>w</a:t>
            </a:r>
            <a:r>
              <a:rPr lang="en-US" dirty="0" smtClean="0"/>
              <a:t>hat website you want the guide to be interacting? Here I had the Marquette Library Website.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73182"/>
            <a:ext cx="7318467" cy="625713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800000">
            <a:off x="7785100" y="4051300"/>
            <a:ext cx="15621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5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909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Here you can add text to the textbox and you have options like Bolding and Italicizing and other common word processing tools. </a:t>
            </a:r>
          </a:p>
          <a:p>
            <a:r>
              <a:rPr lang="en-US" dirty="0" smtClean="0"/>
              <a:t>You can always preview it to see what it looks like.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46" t="17962" r="13759" b="22043"/>
          <a:stretch/>
        </p:blipFill>
        <p:spPr>
          <a:xfrm>
            <a:off x="4229100" y="961497"/>
            <a:ext cx="7823200" cy="521546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848100" y="3569230"/>
            <a:ext cx="6553200" cy="135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4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4300" cy="777875"/>
          </a:xfrm>
        </p:spPr>
        <p:txBody>
          <a:bodyPr/>
          <a:lstStyle/>
          <a:p>
            <a:pPr algn="ctr"/>
            <a:r>
              <a:rPr lang="en-US" dirty="0" smtClean="0"/>
              <a:t>Adding text preview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" t="14169" r="32802" b="34218"/>
          <a:stretch/>
        </p:blipFill>
        <p:spPr>
          <a:xfrm>
            <a:off x="2743201" y="1027906"/>
            <a:ext cx="9321799" cy="57277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0" idx="3"/>
          </p:cNvCxnSpPr>
          <p:nvPr/>
        </p:nvCxnSpPr>
        <p:spPr>
          <a:xfrm flipV="1">
            <a:off x="1790700" y="2806700"/>
            <a:ext cx="2159000" cy="57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92894" y="1027906"/>
            <a:ext cx="1497806" cy="469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See this arrow which is used to switch between pages? Continue on to next slide to add multiple pages on the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9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2733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Adding new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46" t="17962" r="13759" b="22043"/>
          <a:stretch/>
        </p:blipFill>
        <p:spPr>
          <a:xfrm>
            <a:off x="3111500" y="454025"/>
            <a:ext cx="8978900" cy="5985933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1" idx="3"/>
          </p:cNvCxnSpPr>
          <p:nvPr/>
        </p:nvCxnSpPr>
        <p:spPr>
          <a:xfrm>
            <a:off x="2565400" y="4228571"/>
            <a:ext cx="2070100" cy="111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1500" y="3446991"/>
            <a:ext cx="1993900" cy="1563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the button with the line over 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67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1537</Words>
  <Application>Microsoft Macintosh PowerPoint</Application>
  <PresentationFormat>Custom</PresentationFormat>
  <Paragraphs>108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Guide on the Side Version 3</vt:lpstr>
      <vt:lpstr>Table of Contents</vt:lpstr>
      <vt:lpstr>What is Guide on the Side?</vt:lpstr>
      <vt:lpstr>How to install Guide on the Side?</vt:lpstr>
      <vt:lpstr>How to create a  tutorial</vt:lpstr>
      <vt:lpstr>PowerPoint Presentation</vt:lpstr>
      <vt:lpstr>Adding text</vt:lpstr>
      <vt:lpstr>Adding text preview</vt:lpstr>
      <vt:lpstr>Adding new page</vt:lpstr>
      <vt:lpstr>Adding new page</vt:lpstr>
      <vt:lpstr>PowerPoint Presentation</vt:lpstr>
      <vt:lpstr>PowerPoint Presentation</vt:lpstr>
      <vt:lpstr>PowerPoint Presentation</vt:lpstr>
      <vt:lpstr>Adding Questions</vt:lpstr>
      <vt:lpstr>PowerPoint Presentation</vt:lpstr>
      <vt:lpstr>Question Demo</vt:lpstr>
      <vt:lpstr>PowerPoint Presentation</vt:lpstr>
      <vt:lpstr>PowerPoint Presentation</vt:lpstr>
      <vt:lpstr>Adding Definitions</vt:lpstr>
      <vt:lpstr>Definitions Demo</vt:lpstr>
      <vt:lpstr>PowerPoint Presentation</vt:lpstr>
      <vt:lpstr>Adding URL Links</vt:lpstr>
      <vt:lpstr>PowerPoint Presentation</vt:lpstr>
      <vt:lpstr>PowerPoint Presentation</vt:lpstr>
      <vt:lpstr>PowerPoint Presentation</vt:lpstr>
      <vt:lpstr>Adding pictures</vt:lpstr>
      <vt:lpstr>PowerPoint Presentation</vt:lpstr>
      <vt:lpstr>Adding Free Response Boxes</vt:lpstr>
      <vt:lpstr>PowerPoint Presentation</vt:lpstr>
      <vt:lpstr>PowerPoint Presentation</vt:lpstr>
      <vt:lpstr>Adding a Quiz</vt:lpstr>
      <vt:lpstr>PowerPoint Presentation</vt:lpstr>
      <vt:lpstr>PowerPoint Presentation</vt:lpstr>
      <vt:lpstr>PowerPoint Presentation</vt:lpstr>
      <vt:lpstr>Adding Chapter Headings</vt:lpstr>
      <vt:lpstr>PowerPoint Presentation</vt:lpstr>
      <vt:lpstr>PowerPoint Presentation</vt:lpstr>
      <vt:lpstr>Other Settings</vt:lpstr>
      <vt:lpstr>Guide on the Side as Popup</vt:lpstr>
      <vt:lpstr>PowerPoint Presentation</vt:lpstr>
      <vt:lpstr>Adding feedback link</vt:lpstr>
      <vt:lpstr>Conclusion</vt:lpstr>
    </vt:vector>
  </TitlesOfParts>
  <Company>Marquette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 on the Side</dc:title>
  <dc:creator>Mei, Tony</dc:creator>
  <cp:lastModifiedBy>Marquette University</cp:lastModifiedBy>
  <cp:revision>243</cp:revision>
  <dcterms:created xsi:type="dcterms:W3CDTF">2016-02-09T18:13:59Z</dcterms:created>
  <dcterms:modified xsi:type="dcterms:W3CDTF">2016-02-26T21:44:28Z</dcterms:modified>
</cp:coreProperties>
</file>